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136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503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5EFC3-A67C-4B4A-BE94-5C2B55B1F923}" type="datetimeFigureOut">
              <a:rPr lang="ja-JP" altLang="en-US"/>
              <a:pPr>
                <a:defRPr/>
              </a:pPr>
              <a:t>2020/6/17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B47E3-DCDC-4456-A074-125C46A8B22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49420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2198B-883D-463A-B3DC-F8ABF5233C0F}" type="datetimeFigureOut">
              <a:rPr lang="ja-JP" altLang="en-US"/>
              <a:pPr>
                <a:defRPr/>
              </a:pPr>
              <a:t>2020/6/17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6AEA4-09D2-422F-AB4A-B4BBD1B098C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58171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2A392-7B55-46FF-95ED-93DF56368DEE}" type="datetimeFigureOut">
              <a:rPr lang="ja-JP" altLang="en-US"/>
              <a:pPr>
                <a:defRPr/>
              </a:pPr>
              <a:t>2020/6/17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0DD66-9314-4AE0-9BDF-620522B9402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84449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B7F1B-56CC-441D-834A-9E1AA15D232B}" type="datetimeFigureOut">
              <a:rPr lang="ja-JP" altLang="en-US"/>
              <a:pPr>
                <a:defRPr/>
              </a:pPr>
              <a:t>2020/6/17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D7609-1F1E-4247-B369-9D5F788339F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28952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7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6E00D-38C2-47CD-8AB3-00179BA2AFFE}" type="datetimeFigureOut">
              <a:rPr lang="ja-JP" altLang="en-US"/>
              <a:pPr>
                <a:defRPr/>
              </a:pPr>
              <a:t>2020/6/17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C4922-2264-4C0C-876E-EFF3B676354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3606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A33DC-00A7-452A-8FA1-CBA55DBEDED8}" type="datetimeFigureOut">
              <a:rPr lang="ja-JP" altLang="en-US"/>
              <a:pPr>
                <a:defRPr/>
              </a:pPr>
              <a:t>2020/6/17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7C12B-57F0-46AD-80B8-C4FB8C6D88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31364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3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3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4771D-3E91-4284-A7DC-816802DE33DB}" type="datetimeFigureOut">
              <a:rPr lang="ja-JP" altLang="en-US"/>
              <a:pPr>
                <a:defRPr/>
              </a:pPr>
              <a:t>2020/6/17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A28DE-C212-4136-A7D2-BB88B74423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512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88C5D-E97B-4006-A400-B593B80064EF}" type="datetimeFigureOut">
              <a:rPr lang="ja-JP" altLang="en-US"/>
              <a:pPr>
                <a:defRPr/>
              </a:pPr>
              <a:t>2020/6/17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8EEA6-1C56-4FF8-BC87-449DDE52C2D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2830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28659-9C22-4835-B4BF-C7DE6852E93C}" type="datetimeFigureOut">
              <a:rPr lang="ja-JP" altLang="en-US"/>
              <a:pPr>
                <a:defRPr/>
              </a:pPr>
              <a:t>2020/6/17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2CC4D-9DA0-4356-A313-237E86C2AC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570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2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0A9A3-49D8-436D-A4A2-167B342528D4}" type="datetimeFigureOut">
              <a:rPr lang="ja-JP" altLang="en-US"/>
              <a:pPr>
                <a:defRPr/>
              </a:pPr>
              <a:t>2020/6/17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1D9C7-B27C-4366-A153-12730C1EF6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5743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93E16-F58D-45FC-8681-52E635837341}" type="datetimeFigureOut">
              <a:rPr lang="ja-JP" altLang="en-US"/>
              <a:pPr>
                <a:defRPr/>
              </a:pPr>
              <a:t>2020/6/17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0F9C9-7813-4B99-8A35-D4E2D4F1A80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8856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9219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4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FBBA560-6C11-4A1F-9EE1-D1B62CED78B1}" type="datetimeFigureOut">
              <a:rPr lang="ja-JP" altLang="en-US"/>
              <a:pPr>
                <a:defRPr/>
              </a:pPr>
              <a:t>2020/6/17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42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4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D1BC44-5393-455F-9092-0090261C889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2554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1333" y="0"/>
            <a:ext cx="7764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prstClr val="black"/>
                </a:solidFill>
              </a:rPr>
              <a:t>R</a:t>
            </a:r>
            <a:r>
              <a:rPr lang="ja-JP" altLang="en-US" sz="2800" b="1" dirty="0">
                <a:solidFill>
                  <a:prstClr val="black"/>
                </a:solidFill>
              </a:rPr>
              <a:t>（かんたんプランナー）によるクラスター分析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l="9283" t="683" r="37603" b="57158"/>
          <a:stretch/>
        </p:blipFill>
        <p:spPr>
          <a:xfrm>
            <a:off x="-51955" y="1411416"/>
            <a:ext cx="5867349" cy="2700020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5815394" y="1715789"/>
            <a:ext cx="34335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prstClr val="black"/>
                </a:solidFill>
              </a:rPr>
              <a:t>CSV</a:t>
            </a:r>
            <a:r>
              <a:rPr lang="ja-JP" altLang="en-US" b="1" dirty="0">
                <a:solidFill>
                  <a:prstClr val="black"/>
                </a:solidFill>
              </a:rPr>
              <a:t>ファイル読み込み後</a:t>
            </a:r>
            <a:endParaRPr lang="en-US" altLang="ja-JP" b="1" dirty="0">
              <a:solidFill>
                <a:prstClr val="black"/>
              </a:solidFill>
            </a:endParaRPr>
          </a:p>
          <a:p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統計量　⇒　次元解析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　　　　　  ⇒　クラスタ分析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　　　　　  ⇒   階層的クラスタ分析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/>
          <a:srcRect l="21250" t="15253" r="42273" b="46768"/>
          <a:stretch/>
        </p:blipFill>
        <p:spPr>
          <a:xfrm>
            <a:off x="1070261" y="4344020"/>
            <a:ext cx="4292486" cy="251398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-51955" y="691718"/>
            <a:ext cx="8293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（１）デンドログラム（樹形図）を描いてクラスター数を決める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03364" y="4478501"/>
            <a:ext cx="385762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prstClr val="black"/>
                </a:solidFill>
              </a:rPr>
              <a:t>設定画面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・変数⇒評価項目</a:t>
            </a:r>
            <a:r>
              <a:rPr lang="ja-JP" altLang="en-US" sz="1400" b="1" dirty="0">
                <a:solidFill>
                  <a:prstClr val="black"/>
                </a:solidFill>
              </a:rPr>
              <a:t>（ここでは</a:t>
            </a:r>
            <a:r>
              <a:rPr lang="en-US" altLang="ja-JP" sz="1400" b="1" dirty="0">
                <a:solidFill>
                  <a:prstClr val="black"/>
                </a:solidFill>
              </a:rPr>
              <a:t>A</a:t>
            </a:r>
            <a:r>
              <a:rPr lang="ja-JP" altLang="en-US" sz="1400" b="1" dirty="0">
                <a:solidFill>
                  <a:prstClr val="black"/>
                </a:solidFill>
              </a:rPr>
              <a:t>～</a:t>
            </a:r>
            <a:r>
              <a:rPr lang="en-US" altLang="ja-JP" sz="1400" b="1" dirty="0">
                <a:solidFill>
                  <a:prstClr val="black"/>
                </a:solidFill>
              </a:rPr>
              <a:t>E</a:t>
            </a:r>
            <a:r>
              <a:rPr lang="ja-JP" altLang="en-US" sz="1400" b="1" dirty="0">
                <a:solidFill>
                  <a:prstClr val="black"/>
                </a:solidFill>
              </a:rPr>
              <a:t>）</a:t>
            </a:r>
            <a:endParaRPr lang="en-US" altLang="ja-JP" sz="1400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・方法⇒ウォード法</a:t>
            </a:r>
            <a:r>
              <a:rPr lang="ja-JP" altLang="en-US" sz="1400" b="1" dirty="0">
                <a:solidFill>
                  <a:prstClr val="black"/>
                </a:solidFill>
              </a:rPr>
              <a:t>（最良の手法）</a:t>
            </a:r>
            <a:endParaRPr lang="en-US" altLang="ja-JP" sz="1400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・距離⇒ユークリッド距離　または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　　　ユークリッド距離の平方　　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sz="1400" b="1" dirty="0">
                <a:solidFill>
                  <a:prstClr val="black"/>
                </a:solidFill>
              </a:rPr>
              <a:t>　　　　　（平方は距離が極端に出るので、</a:t>
            </a:r>
            <a:endParaRPr lang="en-US" altLang="ja-JP" sz="1400" b="1" dirty="0">
              <a:solidFill>
                <a:prstClr val="black"/>
              </a:solidFill>
            </a:endParaRPr>
          </a:p>
          <a:p>
            <a:r>
              <a:rPr lang="ja-JP" altLang="en-US" sz="1400" b="1" dirty="0">
                <a:solidFill>
                  <a:prstClr val="black"/>
                </a:solidFill>
              </a:rPr>
              <a:t>　　　　　　　クラスターが分離しやすい）</a:t>
            </a:r>
            <a:endParaRPr lang="en-US" altLang="ja-JP" sz="1400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・デンドログラム⇒描く</a:t>
            </a:r>
            <a:endParaRPr lang="en-US" altLang="ja-JP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169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2"/>
          <a:srcRect r="438" b="14677"/>
          <a:stretch/>
        </p:blipFill>
        <p:spPr>
          <a:xfrm>
            <a:off x="5150470" y="1580081"/>
            <a:ext cx="3678708" cy="314682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r="1156" b="16984"/>
          <a:stretch/>
        </p:blipFill>
        <p:spPr>
          <a:xfrm>
            <a:off x="169077" y="1580081"/>
            <a:ext cx="3652166" cy="306176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7711094" y="2985006"/>
            <a:ext cx="1051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prstClr val="black"/>
                </a:solidFill>
              </a:rPr>
              <a:t>クラスター１</a:t>
            </a:r>
            <a:endParaRPr lang="en-US" altLang="ja-JP" sz="1200" b="1" dirty="0">
              <a:solidFill>
                <a:prstClr val="black"/>
              </a:solidFill>
            </a:endParaRPr>
          </a:p>
          <a:p>
            <a:endParaRPr lang="ja-JP" altLang="en-US" sz="1200" b="1" dirty="0">
              <a:solidFill>
                <a:prstClr val="black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76925" y="2617598"/>
            <a:ext cx="978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prstClr val="black"/>
                </a:solidFill>
              </a:rPr>
              <a:t>クラスター２</a:t>
            </a:r>
            <a:endParaRPr lang="en-US" altLang="ja-JP" sz="1200" b="1" dirty="0">
              <a:solidFill>
                <a:prstClr val="black"/>
              </a:solidFill>
            </a:endParaRPr>
          </a:p>
          <a:p>
            <a:endParaRPr lang="ja-JP" altLang="en-US" sz="1200" b="1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54943" y="2947551"/>
            <a:ext cx="1044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prstClr val="black"/>
                </a:solidFill>
              </a:rPr>
              <a:t>クラスター３</a:t>
            </a:r>
            <a:endParaRPr lang="en-US" altLang="ja-JP" sz="1200" b="1" dirty="0">
              <a:solidFill>
                <a:prstClr val="black"/>
              </a:solidFill>
            </a:endParaRPr>
          </a:p>
          <a:p>
            <a:endParaRPr lang="ja-JP" altLang="en-US" sz="1200" b="1" dirty="0">
              <a:solidFill>
                <a:prstClr val="black"/>
              </a:solidFill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>
            <a:off x="5628126" y="3392055"/>
            <a:ext cx="2722586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右矢印 12"/>
          <p:cNvSpPr/>
          <p:nvPr/>
        </p:nvSpPr>
        <p:spPr>
          <a:xfrm>
            <a:off x="3709819" y="3599526"/>
            <a:ext cx="1240534" cy="5694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603986" y="2754174"/>
            <a:ext cx="1824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prstClr val="black"/>
                </a:solidFill>
              </a:rPr>
              <a:t>画面をコピー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して区切り線を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入れる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84909" y="4752483"/>
            <a:ext cx="425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prstClr val="black"/>
                </a:solidFill>
              </a:rPr>
              <a:t>クラスター数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　・全データ数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　・配分されるデータ数のバランス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を考慮して決定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009" y="300537"/>
            <a:ext cx="8293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（１）デンドログラム（樹形図）を描いてクラスター数を決める</a:t>
            </a:r>
          </a:p>
        </p:txBody>
      </p:sp>
      <p:sp>
        <p:nvSpPr>
          <p:cNvPr id="27" name="円/楕円 26"/>
          <p:cNvSpPr/>
          <p:nvPr/>
        </p:nvSpPr>
        <p:spPr>
          <a:xfrm>
            <a:off x="5628126" y="3736315"/>
            <a:ext cx="330368" cy="3231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6504426" y="4059480"/>
            <a:ext cx="330368" cy="3179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7380726" y="4169022"/>
            <a:ext cx="330368" cy="3778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967021" y="4916233"/>
            <a:ext cx="4110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prstClr val="black"/>
                </a:solidFill>
              </a:rPr>
              <a:t>クラスター番号の付け方　：　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各クラスターの中で最小のサンプル番号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の若い順にクラスター１，２，３・・・・・・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　　　　　　　　　　　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4292543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l="16977" t="3798" r="29302" b="56099"/>
          <a:stretch/>
        </p:blipFill>
        <p:spPr>
          <a:xfrm>
            <a:off x="1507561" y="2006059"/>
            <a:ext cx="4942558" cy="207544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2133031" y="797092"/>
            <a:ext cx="4317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prstClr val="black"/>
                </a:solidFill>
              </a:rPr>
              <a:t>統計量　⇒　次元解析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　　　　　  ⇒　クラスタ分析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　　　　　  ⇒   階層的クラスリングの要約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209798"/>
            <a:ext cx="8293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（２）各クラスターの平均値を求めてクラスターの傾向を読む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/>
          <a:srcRect l="19205" t="14646" r="51250" b="61313"/>
          <a:stretch/>
        </p:blipFill>
        <p:spPr>
          <a:xfrm>
            <a:off x="1076393" y="4941567"/>
            <a:ext cx="3647208" cy="16693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723601" y="4941567"/>
            <a:ext cx="42595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prstClr val="black"/>
                </a:solidFill>
              </a:rPr>
              <a:t>設定画面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・クラスタ数⇒スライドさせる</a:t>
            </a:r>
            <a:r>
              <a:rPr lang="ja-JP" altLang="en-US" sz="1400" b="1" dirty="0">
                <a:solidFill>
                  <a:prstClr val="black"/>
                </a:solidFill>
              </a:rPr>
              <a:t>（ここでは３に）</a:t>
            </a:r>
            <a:endParaRPr lang="en-US" altLang="ja-JP" sz="1600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・クラスタのサマリ</a:t>
            </a:r>
            <a:r>
              <a:rPr lang="ja-JP" altLang="en-US" sz="1400" b="1" dirty="0">
                <a:solidFill>
                  <a:prstClr val="black"/>
                </a:solidFill>
              </a:rPr>
              <a:t>（要約）</a:t>
            </a:r>
            <a:r>
              <a:rPr lang="ja-JP" altLang="en-US" b="1" dirty="0">
                <a:solidFill>
                  <a:prstClr val="black"/>
                </a:solidFill>
              </a:rPr>
              <a:t>の表示⇒要</a:t>
            </a:r>
            <a:endParaRPr lang="en-US" altLang="ja-JP" sz="1400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・バイプロット⇒不要</a:t>
            </a:r>
            <a:endParaRPr lang="en-US" altLang="ja-JP" b="1" dirty="0">
              <a:solidFill>
                <a:prstClr val="black"/>
              </a:solidFill>
            </a:endParaRPr>
          </a:p>
        </p:txBody>
      </p:sp>
      <p:sp>
        <p:nvSpPr>
          <p:cNvPr id="10" name="右矢印 9"/>
          <p:cNvSpPr/>
          <p:nvPr/>
        </p:nvSpPr>
        <p:spPr>
          <a:xfrm rot="5400000">
            <a:off x="2911035" y="4226789"/>
            <a:ext cx="547419" cy="5694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502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l="17501" t="38081" r="39658" b="11819"/>
          <a:stretch/>
        </p:blipFill>
        <p:spPr>
          <a:xfrm>
            <a:off x="2676745" y="835795"/>
            <a:ext cx="4782764" cy="314622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24" y="4808283"/>
            <a:ext cx="4522991" cy="1065228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-93519" y="0"/>
            <a:ext cx="8293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（２）各クラスターの平均値を求めてクラスターの傾向を読む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3358" y="4082439"/>
            <a:ext cx="3795551" cy="2531969"/>
          </a:xfrm>
          <a:prstGeom prst="rect">
            <a:avLst/>
          </a:prstGeom>
        </p:spPr>
      </p:pic>
      <p:sp>
        <p:nvSpPr>
          <p:cNvPr id="8" name="右矢印 7"/>
          <p:cNvSpPr/>
          <p:nvPr/>
        </p:nvSpPr>
        <p:spPr>
          <a:xfrm rot="5400000">
            <a:off x="3405662" y="4160613"/>
            <a:ext cx="725844" cy="5694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右矢印 8"/>
          <p:cNvSpPr/>
          <p:nvPr/>
        </p:nvSpPr>
        <p:spPr>
          <a:xfrm>
            <a:off x="4738296" y="5029684"/>
            <a:ext cx="785062" cy="6224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967401" y="2338560"/>
            <a:ext cx="1453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FF0000"/>
                </a:solidFill>
              </a:rPr>
              <a:t>クラスター１</a:t>
            </a:r>
            <a:endParaRPr lang="en-US" altLang="ja-JP" sz="1600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936321" y="2911693"/>
            <a:ext cx="1453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FF0000"/>
                </a:solidFill>
              </a:rPr>
              <a:t>クラスター２</a:t>
            </a:r>
            <a:endParaRPr lang="en-US" altLang="ja-JP" sz="1600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36320" y="3443456"/>
            <a:ext cx="1453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FF0000"/>
                </a:solidFill>
              </a:rPr>
              <a:t>クラスター３</a:t>
            </a:r>
            <a:endParaRPr lang="en-US" altLang="ja-JP" sz="1600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390053" y="2677114"/>
            <a:ext cx="2451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prstClr val="black"/>
                </a:solidFill>
              </a:rPr>
              <a:t>各クラスターの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平均値</a:t>
            </a:r>
            <a:endParaRPr lang="en-US" altLang="ja-JP" b="1" dirty="0">
              <a:solidFill>
                <a:prstClr val="black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7757" y="1287929"/>
            <a:ext cx="261348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prstClr val="black"/>
                </a:solidFill>
              </a:rPr>
              <a:t>各クラスターの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　　データ数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sz="1100" b="1" dirty="0">
                <a:solidFill>
                  <a:prstClr val="black"/>
                </a:solidFill>
              </a:rPr>
              <a:t>　　　　クラスター１⇒４</a:t>
            </a:r>
            <a:endParaRPr lang="en-US" altLang="ja-JP" sz="1100" b="1" dirty="0">
              <a:solidFill>
                <a:prstClr val="black"/>
              </a:solidFill>
            </a:endParaRPr>
          </a:p>
          <a:p>
            <a:r>
              <a:rPr lang="ja-JP" altLang="en-US" sz="1100" b="1" dirty="0">
                <a:solidFill>
                  <a:prstClr val="black"/>
                </a:solidFill>
              </a:rPr>
              <a:t>　　　　クラスター２⇒３</a:t>
            </a:r>
            <a:endParaRPr lang="en-US" altLang="ja-JP" sz="1100" b="1" dirty="0">
              <a:solidFill>
                <a:prstClr val="black"/>
              </a:solidFill>
            </a:endParaRPr>
          </a:p>
          <a:p>
            <a:r>
              <a:rPr lang="ja-JP" altLang="en-US" sz="1100" b="1" dirty="0">
                <a:solidFill>
                  <a:prstClr val="black"/>
                </a:solidFill>
              </a:rPr>
              <a:t>　　　　クラスター３⇒３</a:t>
            </a:r>
            <a:endParaRPr lang="en-US" altLang="ja-JP" sz="1100" b="1" dirty="0">
              <a:solidFill>
                <a:prstClr val="black"/>
              </a:solidFill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1640800" y="1666717"/>
            <a:ext cx="966438" cy="165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円/楕円 19"/>
          <p:cNvSpPr/>
          <p:nvPr/>
        </p:nvSpPr>
        <p:spPr>
          <a:xfrm>
            <a:off x="2607238" y="1532074"/>
            <a:ext cx="680969" cy="3451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524000" y="4226164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prstClr val="black"/>
                </a:solidFill>
              </a:rPr>
              <a:t>Excel </a:t>
            </a:r>
            <a:r>
              <a:rPr lang="ja-JP" altLang="en-US" sz="2400" dirty="0">
                <a:solidFill>
                  <a:prstClr val="black"/>
                </a:solidFill>
              </a:rPr>
              <a:t>に</a:t>
            </a:r>
            <a:r>
              <a:rPr lang="en-US" altLang="ja-JP" sz="2400" dirty="0">
                <a:solidFill>
                  <a:prstClr val="black"/>
                </a:solidFill>
              </a:rPr>
              <a:t>COPY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572000" y="5683011"/>
            <a:ext cx="1422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prstClr val="black"/>
                </a:solidFill>
              </a:rPr>
              <a:t>グラフ化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350701" y="4678820"/>
            <a:ext cx="1453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FF0000"/>
                </a:solidFill>
              </a:rPr>
              <a:t>クラスター３</a:t>
            </a:r>
            <a:endParaRPr lang="en-US" altLang="ja-JP" sz="1600" b="1" dirty="0">
              <a:solidFill>
                <a:srgbClr val="FF0000"/>
              </a:solidFill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473317" y="5669315"/>
            <a:ext cx="1453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00B050"/>
                </a:solidFill>
              </a:rPr>
              <a:t>クラスター２</a:t>
            </a:r>
            <a:endParaRPr lang="en-US" altLang="ja-JP" sz="1600" b="1" dirty="0">
              <a:solidFill>
                <a:srgbClr val="00B050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645974" y="5405139"/>
            <a:ext cx="14537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rgbClr val="0070C0"/>
                </a:solidFill>
              </a:rPr>
              <a:t>クラスター１</a:t>
            </a:r>
            <a:endParaRPr lang="en-US" altLang="ja-JP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149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20800" y="609597"/>
            <a:ext cx="8058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prstClr val="black"/>
                </a:solidFill>
              </a:rPr>
              <a:t>デンドログラム出力後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統計量　⇒　次元解析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　　　　　  ⇒　クラスタ分析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　　　　　  ⇒ </a:t>
            </a:r>
            <a:r>
              <a:rPr lang="ja-JP" altLang="en-US" b="1" dirty="0">
                <a:solidFill>
                  <a:srgbClr val="FF0000"/>
                </a:solidFill>
              </a:rPr>
              <a:t>階層的クラスタリングの結果をデータセットに保存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-93519" y="0"/>
            <a:ext cx="8293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（３）各データのクラスター番号をデータセットに入れる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>
            <a:lum contrast="6000"/>
          </a:blip>
          <a:srcRect l="17387" t="4343" r="29431" b="57273"/>
          <a:stretch/>
        </p:blipFill>
        <p:spPr>
          <a:xfrm>
            <a:off x="822506" y="1730603"/>
            <a:ext cx="5528404" cy="224443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/>
          <a:srcRect l="23636" t="16465" r="42841" b="63535"/>
          <a:stretch/>
        </p:blipFill>
        <p:spPr>
          <a:xfrm>
            <a:off x="782710" y="4970323"/>
            <a:ext cx="4365756" cy="146511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4"/>
          <a:srcRect l="31429" t="21217" r="47381" b="49154"/>
          <a:stretch/>
        </p:blipFill>
        <p:spPr>
          <a:xfrm>
            <a:off x="6350910" y="4770556"/>
            <a:ext cx="2546634" cy="2002971"/>
          </a:xfrm>
          <a:prstGeom prst="rect">
            <a:avLst/>
          </a:prstGeom>
        </p:spPr>
      </p:pic>
      <p:sp>
        <p:nvSpPr>
          <p:cNvPr id="10" name="右矢印 9"/>
          <p:cNvSpPr/>
          <p:nvPr/>
        </p:nvSpPr>
        <p:spPr>
          <a:xfrm rot="5400000">
            <a:off x="1577125" y="4237161"/>
            <a:ext cx="928518" cy="5694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5376550" y="5330821"/>
            <a:ext cx="785062" cy="6224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234072" y="6435442"/>
            <a:ext cx="4259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prstClr val="black"/>
                </a:solidFill>
              </a:rPr>
              <a:t>クラスタ数⇒スライドさせる</a:t>
            </a:r>
            <a:r>
              <a:rPr lang="ja-JP" altLang="en-US" sz="1400" b="1" dirty="0">
                <a:solidFill>
                  <a:prstClr val="black"/>
                </a:solidFill>
              </a:rPr>
              <a:t>（ここでは３に）</a:t>
            </a:r>
            <a:endParaRPr lang="en-US" altLang="ja-JP" sz="1600" b="1" dirty="0">
              <a:solidFill>
                <a:prstClr val="black"/>
              </a:solidFill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4208443" y="5864874"/>
            <a:ext cx="23916" cy="6240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5337764" y="4202295"/>
            <a:ext cx="4259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prstClr val="black"/>
                </a:solidFill>
              </a:rPr>
              <a:t>クラスタ番号がデータセット右端に入る</a:t>
            </a:r>
            <a:endParaRPr lang="en-US" altLang="ja-JP" b="1" dirty="0">
              <a:solidFill>
                <a:prstClr val="black"/>
              </a:solidFill>
            </a:endParaRPr>
          </a:p>
          <a:p>
            <a:r>
              <a:rPr lang="ja-JP" altLang="en-US" b="1" dirty="0">
                <a:solidFill>
                  <a:prstClr val="black"/>
                </a:solidFill>
              </a:rPr>
              <a:t>⇒</a:t>
            </a:r>
            <a:r>
              <a:rPr lang="en-US" altLang="ja-JP" b="1" dirty="0">
                <a:solidFill>
                  <a:prstClr val="black"/>
                </a:solidFill>
              </a:rPr>
              <a:t>CSV</a:t>
            </a:r>
            <a:r>
              <a:rPr lang="ja-JP" altLang="en-US" b="1" dirty="0">
                <a:solidFill>
                  <a:prstClr val="black"/>
                </a:solidFill>
              </a:rPr>
              <a:t>ファイルとして保存する</a:t>
            </a:r>
            <a:endParaRPr lang="en-US" altLang="ja-JP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059343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397</Words>
  <Application>Microsoft Office PowerPoint</Application>
  <PresentationFormat>画面に合わせる (4:3)</PresentationFormat>
  <Paragraphs>62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Arial</vt:lpstr>
      <vt:lpstr>Calibri</vt:lpstr>
      <vt:lpstr>2_Office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KANDA NORIAKI</dc:creator>
  <cp:lastModifiedBy>n-kan</cp:lastModifiedBy>
  <cp:revision>2</cp:revision>
  <dcterms:created xsi:type="dcterms:W3CDTF">2019-11-15T23:21:40Z</dcterms:created>
  <dcterms:modified xsi:type="dcterms:W3CDTF">2020-06-17T06:56:02Z</dcterms:modified>
</cp:coreProperties>
</file>